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58" r:id="rId5"/>
    <p:sldId id="261" r:id="rId6"/>
    <p:sldId id="260" r:id="rId7"/>
    <p:sldId id="259"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FC34-6843-10F7-383C-8E114BA007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F4ED54-7966-F99C-B226-BF8B65EB99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2E3B44-8424-125E-719C-C546A16CA220}"/>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5" name="Footer Placeholder 4">
            <a:extLst>
              <a:ext uri="{FF2B5EF4-FFF2-40B4-BE49-F238E27FC236}">
                <a16:creationId xmlns:a16="http://schemas.microsoft.com/office/drawing/2014/main" id="{E88F9C01-EB7E-A32C-C791-75A882FC2C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61AFDC-E3D5-376A-2EAF-76330DFFC5DF}"/>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2787864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9913-06F2-2617-422B-7334D7F5DC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F2F323-AD50-2DBA-0867-DEA304DEA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7F6909-2513-F78B-9DA3-FE44EA7ECE2E}"/>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5" name="Footer Placeholder 4">
            <a:extLst>
              <a:ext uri="{FF2B5EF4-FFF2-40B4-BE49-F238E27FC236}">
                <a16:creationId xmlns:a16="http://schemas.microsoft.com/office/drawing/2014/main" id="{9545DC2D-DE69-24D5-AF50-715E78891D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D9D581-3CAF-CC4A-3102-03E895D34316}"/>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1877589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5D305E-6B03-4EF7-CDE7-CF63CDF6C8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78E561-F00C-1B1C-FFA6-373724248B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7D399E-9523-9B95-D719-BAF5FA2D69CC}"/>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5" name="Footer Placeholder 4">
            <a:extLst>
              <a:ext uri="{FF2B5EF4-FFF2-40B4-BE49-F238E27FC236}">
                <a16:creationId xmlns:a16="http://schemas.microsoft.com/office/drawing/2014/main" id="{87B1D014-C79E-EA51-CD9C-A29BC7DB1A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47DE44-BA2A-AAFC-23D4-4E41D82FA253}"/>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2658917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B3839-AA2A-BBE5-4CE0-85E977B384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671B69-B64E-05E2-7C35-608B944505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3426C0-76AE-D280-E042-A28162537443}"/>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5" name="Footer Placeholder 4">
            <a:extLst>
              <a:ext uri="{FF2B5EF4-FFF2-40B4-BE49-F238E27FC236}">
                <a16:creationId xmlns:a16="http://schemas.microsoft.com/office/drawing/2014/main" id="{81CECAE0-B242-E5BD-9BED-34E3EE16B6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A50143-0ADC-1464-2C73-09F865CCE363}"/>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226285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44BD-6569-2E50-EF25-B6D9B1DDD0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12624F-96E6-3AEC-B360-0E8CF6797D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662057-1E2B-A84E-FB77-53FD1C0FE39C}"/>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5" name="Footer Placeholder 4">
            <a:extLst>
              <a:ext uri="{FF2B5EF4-FFF2-40B4-BE49-F238E27FC236}">
                <a16:creationId xmlns:a16="http://schemas.microsoft.com/office/drawing/2014/main" id="{C8CDEA56-D115-052E-2467-18F9CFEA39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E9E621-084B-B6B7-F47A-0C4122456C89}"/>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416836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5337E-AA30-3FCA-50C3-65F2F563B4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83FD4C-94DF-3907-B346-6D6EC3C60E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02496D-6CDB-0C99-8BA1-92228DCF88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7D5F82-A9DB-0D00-FB5D-AB22ED1BAFA1}"/>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6" name="Footer Placeholder 5">
            <a:extLst>
              <a:ext uri="{FF2B5EF4-FFF2-40B4-BE49-F238E27FC236}">
                <a16:creationId xmlns:a16="http://schemas.microsoft.com/office/drawing/2014/main" id="{EC0F049C-6D23-BB63-B67D-EE2EAA0D35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BEAFCF-D7B7-AD60-8A0E-0CD986475B2D}"/>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2014999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5279-8774-A3F5-AB4D-189E62C2CB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7313F8-A580-3576-1E9C-EF1684B360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E2349C-2499-BF8A-C310-4F93E6D9E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D927CD-29D0-18D9-C264-08C8C353F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D31421-2F15-CB25-AC5D-02704FE332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C68532-E4CE-C527-859E-BD97223EEF58}"/>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8" name="Footer Placeholder 7">
            <a:extLst>
              <a:ext uri="{FF2B5EF4-FFF2-40B4-BE49-F238E27FC236}">
                <a16:creationId xmlns:a16="http://schemas.microsoft.com/office/drawing/2014/main" id="{2F22EF4E-8D86-22EC-6465-C9884EAB74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42EB801-7AF9-98CB-A4D0-507733443EEC}"/>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784927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D76B-E8A7-A5E3-08D0-FD0EE44FA6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CEA06E-7281-8BE3-ED59-BC2098D19AEB}"/>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4" name="Footer Placeholder 3">
            <a:extLst>
              <a:ext uri="{FF2B5EF4-FFF2-40B4-BE49-F238E27FC236}">
                <a16:creationId xmlns:a16="http://schemas.microsoft.com/office/drawing/2014/main" id="{77128389-39C7-9F8B-7667-575BA8F549F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799FA3-2BF4-DE79-F992-0B7AAA250284}"/>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339459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7506E-36CE-2B82-0F8A-261B99A605F4}"/>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3" name="Footer Placeholder 2">
            <a:extLst>
              <a:ext uri="{FF2B5EF4-FFF2-40B4-BE49-F238E27FC236}">
                <a16:creationId xmlns:a16="http://schemas.microsoft.com/office/drawing/2014/main" id="{C71D05D4-A5BD-CC45-0245-2CB20DAA555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4CA36F0-AB4A-C5FA-2CDE-D73FE8D79161}"/>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3514161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752F8-AA0D-B75E-7AA4-6E7D2107C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B3DCDE7-FBB4-7887-F6F6-731CD67FF8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FB12E4-16FC-DD23-5EE5-7223DDD35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6EF56-9A05-AA2C-5C21-E7C304E132F5}"/>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6" name="Footer Placeholder 5">
            <a:extLst>
              <a:ext uri="{FF2B5EF4-FFF2-40B4-BE49-F238E27FC236}">
                <a16:creationId xmlns:a16="http://schemas.microsoft.com/office/drawing/2014/main" id="{BF90ACEE-BD0D-7A85-98C9-5B097C5F78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E7890F-CFAF-2E40-A9F1-A64694E5B180}"/>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11804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757E-C89E-F913-11F8-8E819D5F4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565759-90B8-BD91-E055-4D99CD13A1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85102A9-0CB1-C225-ED35-3DA2429D1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367E0D-79F5-DA70-BC61-D7E3FDA7A96F}"/>
              </a:ext>
            </a:extLst>
          </p:cNvPr>
          <p:cNvSpPr>
            <a:spLocks noGrp="1"/>
          </p:cNvSpPr>
          <p:nvPr>
            <p:ph type="dt" sz="half" idx="10"/>
          </p:nvPr>
        </p:nvSpPr>
        <p:spPr/>
        <p:txBody>
          <a:bodyPr/>
          <a:lstStyle/>
          <a:p>
            <a:fld id="{D87A9D50-5225-471B-B607-E8414250D475}" type="datetimeFigureOut">
              <a:rPr lang="en-IN" smtClean="0"/>
              <a:t>20-01-2024</a:t>
            </a:fld>
            <a:endParaRPr lang="en-IN"/>
          </a:p>
        </p:txBody>
      </p:sp>
      <p:sp>
        <p:nvSpPr>
          <p:cNvPr id="6" name="Footer Placeholder 5">
            <a:extLst>
              <a:ext uri="{FF2B5EF4-FFF2-40B4-BE49-F238E27FC236}">
                <a16:creationId xmlns:a16="http://schemas.microsoft.com/office/drawing/2014/main" id="{443883DB-4A91-DC7D-5901-4AF88CA2B8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E7EEB0-7247-8FA4-7128-1D7F9DC62D32}"/>
              </a:ext>
            </a:extLst>
          </p:cNvPr>
          <p:cNvSpPr>
            <a:spLocks noGrp="1"/>
          </p:cNvSpPr>
          <p:nvPr>
            <p:ph type="sldNum" sz="quarter" idx="12"/>
          </p:nvPr>
        </p:nvSpPr>
        <p:spPr/>
        <p:txBody>
          <a:bodyPr/>
          <a:lstStyle/>
          <a:p>
            <a:fld id="{279FF976-2B1D-4C92-A975-ACB43ED3F8F2}" type="slidenum">
              <a:rPr lang="en-IN" smtClean="0"/>
              <a:t>‹#›</a:t>
            </a:fld>
            <a:endParaRPr lang="en-IN"/>
          </a:p>
        </p:txBody>
      </p:sp>
    </p:spTree>
    <p:extLst>
      <p:ext uri="{BB962C8B-B14F-4D97-AF65-F5344CB8AC3E}">
        <p14:creationId xmlns:p14="http://schemas.microsoft.com/office/powerpoint/2010/main" val="557766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aturation sat="66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E19E50-BEF0-1645-9BB5-7E38F1F88E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AD2775-44A0-DBEC-368F-232037E6C8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EEDD73-5991-313D-11D0-E83CE48E3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7A9D50-5225-471B-B607-E8414250D475}" type="datetimeFigureOut">
              <a:rPr lang="en-IN" smtClean="0"/>
              <a:t>20-01-2024</a:t>
            </a:fld>
            <a:endParaRPr lang="en-IN"/>
          </a:p>
        </p:txBody>
      </p:sp>
      <p:sp>
        <p:nvSpPr>
          <p:cNvPr id="5" name="Footer Placeholder 4">
            <a:extLst>
              <a:ext uri="{FF2B5EF4-FFF2-40B4-BE49-F238E27FC236}">
                <a16:creationId xmlns:a16="http://schemas.microsoft.com/office/drawing/2014/main" id="{157BF2CA-B8AD-80E1-1C8F-061DDB9C1C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8C900AF-0CB3-0DB9-275E-00AE733216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9FF976-2B1D-4C92-A975-ACB43ED3F8F2}" type="slidenum">
              <a:rPr lang="en-IN" smtClean="0"/>
              <a:t>‹#›</a:t>
            </a:fld>
            <a:endParaRPr lang="en-IN"/>
          </a:p>
        </p:txBody>
      </p:sp>
    </p:spTree>
    <p:extLst>
      <p:ext uri="{BB962C8B-B14F-4D97-AF65-F5344CB8AC3E}">
        <p14:creationId xmlns:p14="http://schemas.microsoft.com/office/powerpoint/2010/main" val="3078337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66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3D29-FACC-B960-4C24-112733BE43A6}"/>
              </a:ext>
            </a:extLst>
          </p:cNvPr>
          <p:cNvSpPr>
            <a:spLocks noGrp="1"/>
          </p:cNvSpPr>
          <p:nvPr>
            <p:ph type="ctrTitle"/>
          </p:nvPr>
        </p:nvSpPr>
        <p:spPr>
          <a:xfrm>
            <a:off x="347662" y="1533525"/>
            <a:ext cx="11496675" cy="1081087"/>
          </a:xfrm>
        </p:spPr>
        <p:txBody>
          <a:bodyPr>
            <a:normAutofit/>
          </a:bodyPr>
          <a:lstStyle/>
          <a:p>
            <a:r>
              <a:rPr lang="en-IN" sz="6600" i="1" u="sng" dirty="0">
                <a:solidFill>
                  <a:schemeClr val="bg1">
                    <a:lumMod val="95000"/>
                  </a:schemeClr>
                </a:solidFill>
                <a:latin typeface="MS PGothic" panose="020B0600070205080204" pitchFamily="34" charset="-128"/>
                <a:ea typeface="MS PGothic" panose="020B0600070205080204" pitchFamily="34" charset="-128"/>
              </a:rPr>
              <a:t>NAVIGATING MOBILE ROBOT</a:t>
            </a:r>
            <a:endParaRPr lang="en-IN" sz="6600" b="1" i="1" u="sng" dirty="0">
              <a:solidFill>
                <a:schemeClr val="bg1">
                  <a:lumMod val="95000"/>
                </a:schemeClr>
              </a:solidFill>
              <a:latin typeface="MS PGothic" panose="020B0600070205080204" pitchFamily="34" charset="-128"/>
              <a:ea typeface="MS PGothic" panose="020B0600070205080204" pitchFamily="34" charset="-128"/>
            </a:endParaRPr>
          </a:p>
        </p:txBody>
      </p:sp>
      <p:sp>
        <p:nvSpPr>
          <p:cNvPr id="3" name="Subtitle 2">
            <a:extLst>
              <a:ext uri="{FF2B5EF4-FFF2-40B4-BE49-F238E27FC236}">
                <a16:creationId xmlns:a16="http://schemas.microsoft.com/office/drawing/2014/main" id="{2A594D0C-44FE-57E5-3C39-16830101BA82}"/>
              </a:ext>
            </a:extLst>
          </p:cNvPr>
          <p:cNvSpPr>
            <a:spLocks noGrp="1"/>
          </p:cNvSpPr>
          <p:nvPr>
            <p:ph type="subTitle" idx="1"/>
          </p:nvPr>
        </p:nvSpPr>
        <p:spPr>
          <a:xfrm>
            <a:off x="76200" y="5196683"/>
            <a:ext cx="9144000" cy="1655762"/>
          </a:xfrm>
        </p:spPr>
        <p:txBody>
          <a:bodyPr/>
          <a:lstStyle/>
          <a:p>
            <a:pPr algn="l"/>
            <a:r>
              <a:rPr lang="en-US" b="0" i="0" dirty="0">
                <a:solidFill>
                  <a:schemeClr val="bg1"/>
                </a:solidFill>
                <a:effectLst/>
                <a:latin typeface="Söhne"/>
              </a:rPr>
              <a:t>SUBTITLE: ”PRACTICAL ROBOTICS” –[ELE00152M] </a:t>
            </a:r>
          </a:p>
          <a:p>
            <a:pPr algn="l"/>
            <a:r>
              <a:rPr lang="en-US" b="0" i="0" dirty="0">
                <a:solidFill>
                  <a:schemeClr val="bg1"/>
                </a:solidFill>
                <a:effectLst/>
                <a:latin typeface="Söhne"/>
              </a:rPr>
              <a:t>YOUR NAME: SUMAN MAHADEVA</a:t>
            </a:r>
          </a:p>
          <a:p>
            <a:pPr algn="l"/>
            <a:r>
              <a:rPr lang="en-US" dirty="0">
                <a:solidFill>
                  <a:schemeClr val="bg1"/>
                </a:solidFill>
                <a:latin typeface="Söhne"/>
              </a:rPr>
              <a:t>STUDENT ID: 209077452</a:t>
            </a:r>
            <a:endParaRPr lang="en-US" b="0" i="0" dirty="0">
              <a:solidFill>
                <a:schemeClr val="bg1"/>
              </a:solidFill>
              <a:effectLst/>
              <a:latin typeface="Söhne"/>
            </a:endParaRPr>
          </a:p>
          <a:p>
            <a:pPr algn="l">
              <a:buFont typeface="Arial" panose="020B0604020202020204" pitchFamily="34" charset="0"/>
              <a:buChar char="•"/>
            </a:pPr>
            <a:endParaRPr lang="en-US" b="0" i="0" dirty="0">
              <a:solidFill>
                <a:schemeClr val="bg1"/>
              </a:solidFill>
              <a:effectLst/>
              <a:latin typeface="Söhne"/>
            </a:endParaRPr>
          </a:p>
          <a:p>
            <a:endParaRPr lang="en-IN" dirty="0">
              <a:solidFill>
                <a:schemeClr val="bg1"/>
              </a:solidFill>
            </a:endParaRPr>
          </a:p>
        </p:txBody>
      </p:sp>
      <p:pic>
        <p:nvPicPr>
          <p:cNvPr id="5" name="Picture 4">
            <a:extLst>
              <a:ext uri="{FF2B5EF4-FFF2-40B4-BE49-F238E27FC236}">
                <a16:creationId xmlns:a16="http://schemas.microsoft.com/office/drawing/2014/main" id="{1A84CF53-CE48-6352-6313-6C046F346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55"/>
            <a:ext cx="2422604" cy="1081087"/>
          </a:xfrm>
          <a:prstGeom prst="rect">
            <a:avLst/>
          </a:prstGeom>
        </p:spPr>
      </p:pic>
    </p:spTree>
    <p:extLst>
      <p:ext uri="{BB962C8B-B14F-4D97-AF65-F5344CB8AC3E}">
        <p14:creationId xmlns:p14="http://schemas.microsoft.com/office/powerpoint/2010/main" val="232774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9951-79CC-15D4-85A2-8530665E8048}"/>
              </a:ext>
            </a:extLst>
          </p:cNvPr>
          <p:cNvSpPr>
            <a:spLocks noGrp="1"/>
          </p:cNvSpPr>
          <p:nvPr>
            <p:ph type="title"/>
          </p:nvPr>
        </p:nvSpPr>
        <p:spPr>
          <a:xfrm rot="5400000">
            <a:off x="8653463" y="2949576"/>
            <a:ext cx="5532439" cy="1179515"/>
          </a:xfrm>
        </p:spPr>
        <p:txBody>
          <a:bodyPr>
            <a:normAutofit/>
          </a:bodyPr>
          <a:lstStyle/>
          <a:p>
            <a:r>
              <a:rPr lang="en-IN" sz="6000" i="1" dirty="0">
                <a:solidFill>
                  <a:schemeClr val="bg1"/>
                </a:solidFill>
                <a:latin typeface="Times New Roman" panose="02020603050405020304" pitchFamily="18" charset="0"/>
                <a:cs typeface="Times New Roman" panose="02020603050405020304" pitchFamily="18" charset="0"/>
              </a:rPr>
              <a:t>Table of content</a:t>
            </a:r>
          </a:p>
        </p:txBody>
      </p:sp>
      <p:sp>
        <p:nvSpPr>
          <p:cNvPr id="5" name="TextBox 4">
            <a:extLst>
              <a:ext uri="{FF2B5EF4-FFF2-40B4-BE49-F238E27FC236}">
                <a16:creationId xmlns:a16="http://schemas.microsoft.com/office/drawing/2014/main" id="{3594FBE8-A561-F668-BEC5-57B2F8322450}"/>
              </a:ext>
            </a:extLst>
          </p:cNvPr>
          <p:cNvSpPr txBox="1"/>
          <p:nvPr/>
        </p:nvSpPr>
        <p:spPr>
          <a:xfrm>
            <a:off x="962025" y="1301234"/>
            <a:ext cx="8572500" cy="3447098"/>
          </a:xfrm>
          <a:prstGeom prst="rect">
            <a:avLst/>
          </a:prstGeom>
          <a:noFill/>
        </p:spPr>
        <p:txBody>
          <a:bodyPr wrap="square">
            <a:spAutoFit/>
          </a:bodyPr>
          <a:lstStyle/>
          <a:p>
            <a:r>
              <a:rPr lang="en-IN" sz="2000" b="1" i="1" dirty="0">
                <a:solidFill>
                  <a:schemeClr val="bg1"/>
                </a:solidFill>
                <a:effectLst/>
                <a:latin typeface="Century" panose="02040604050505020304" pitchFamily="18" charset="0"/>
                <a:cs typeface="Times New Roman" panose="02020603050405020304" pitchFamily="18" charset="0"/>
              </a:rPr>
              <a:t>1. INTRODUCTION</a:t>
            </a:r>
          </a:p>
          <a:p>
            <a:endParaRPr lang="en-IN" sz="2000" b="1" i="1" dirty="0">
              <a:solidFill>
                <a:schemeClr val="bg1"/>
              </a:solidFill>
              <a:effectLst/>
              <a:latin typeface="Century" panose="02040604050505020304" pitchFamily="18" charset="0"/>
              <a:cs typeface="Times New Roman" panose="02020603050405020304" pitchFamily="18" charset="0"/>
            </a:endParaRPr>
          </a:p>
          <a:p>
            <a:r>
              <a:rPr lang="en-IN" sz="2000" b="1" i="1" dirty="0">
                <a:solidFill>
                  <a:schemeClr val="bg1"/>
                </a:solidFill>
                <a:latin typeface="Century" panose="02040604050505020304" pitchFamily="18" charset="0"/>
                <a:cs typeface="Times New Roman" panose="02020603050405020304" pitchFamily="18" charset="0"/>
              </a:rPr>
              <a:t>2. OVERVIEW OF ROBOTICS</a:t>
            </a:r>
          </a:p>
          <a:p>
            <a:endParaRPr lang="en-IN" sz="2000" b="1" i="1" dirty="0">
              <a:solidFill>
                <a:schemeClr val="bg1"/>
              </a:solidFill>
              <a:effectLst/>
              <a:latin typeface="Century" panose="02040604050505020304" pitchFamily="18" charset="0"/>
              <a:cs typeface="Times New Roman" panose="02020603050405020304" pitchFamily="18" charset="0"/>
            </a:endParaRPr>
          </a:p>
          <a:p>
            <a:r>
              <a:rPr lang="en-IN" sz="2000" b="1" i="1" dirty="0">
                <a:solidFill>
                  <a:schemeClr val="bg1"/>
                </a:solidFill>
                <a:effectLst/>
                <a:latin typeface="Century" panose="02040604050505020304" pitchFamily="18" charset="0"/>
                <a:cs typeface="Times New Roman" panose="02020603050405020304" pitchFamily="18" charset="0"/>
              </a:rPr>
              <a:t>3. APPROACH OF THE ARDUINO</a:t>
            </a:r>
          </a:p>
          <a:p>
            <a:endParaRPr lang="en-IN" sz="2000" b="1" i="1" dirty="0">
              <a:solidFill>
                <a:schemeClr val="bg1"/>
              </a:solidFill>
              <a:latin typeface="Century" panose="02040604050505020304" pitchFamily="18" charset="0"/>
              <a:cs typeface="Times New Roman" panose="02020603050405020304" pitchFamily="18" charset="0"/>
            </a:endParaRPr>
          </a:p>
          <a:p>
            <a:r>
              <a:rPr lang="en-IN" sz="2000" b="1" i="1" dirty="0">
                <a:solidFill>
                  <a:schemeClr val="bg1"/>
                </a:solidFill>
                <a:latin typeface="Century" panose="02040604050505020304" pitchFamily="18" charset="0"/>
                <a:cs typeface="Times New Roman" panose="02020603050405020304" pitchFamily="18" charset="0"/>
              </a:rPr>
              <a:t>4. CAMERA INITIALIZATION AND CONFIGURATION</a:t>
            </a:r>
          </a:p>
          <a:p>
            <a:endParaRPr lang="en-IN" sz="2000" b="1" i="1" dirty="0">
              <a:solidFill>
                <a:schemeClr val="bg1"/>
              </a:solidFill>
              <a:latin typeface="Century" panose="02040604050505020304" pitchFamily="18" charset="0"/>
              <a:cs typeface="Times New Roman" panose="02020603050405020304" pitchFamily="18" charset="0"/>
            </a:endParaRPr>
          </a:p>
          <a:p>
            <a:r>
              <a:rPr lang="en-IN" sz="2000" b="1" i="1" dirty="0">
                <a:solidFill>
                  <a:schemeClr val="bg1"/>
                </a:solidFill>
                <a:latin typeface="Century" panose="02040604050505020304" pitchFamily="18" charset="0"/>
                <a:cs typeface="Times New Roman" panose="02020603050405020304" pitchFamily="18" charset="0"/>
              </a:rPr>
              <a:t>5. CONFIGURING AND OUTLINING ROBOTIC GRID MODELS </a:t>
            </a:r>
          </a:p>
          <a:p>
            <a:endParaRPr lang="en-IN" sz="2000" b="1" u="sng" dirty="0">
              <a:solidFill>
                <a:schemeClr val="bg1"/>
              </a:solidFill>
              <a:latin typeface="Times New Roman" panose="02020603050405020304" pitchFamily="18" charset="0"/>
              <a:cs typeface="Times New Roman" panose="02020603050405020304" pitchFamily="18" charset="0"/>
            </a:endParaRPr>
          </a:p>
          <a:p>
            <a:endParaRPr lang="en-IN"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2482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729746-0B6B-A831-533C-7B06439CA4E8}"/>
              </a:ext>
            </a:extLst>
          </p:cNvPr>
          <p:cNvSpPr txBox="1"/>
          <p:nvPr/>
        </p:nvSpPr>
        <p:spPr>
          <a:xfrm>
            <a:off x="457760" y="1281024"/>
            <a:ext cx="11276480" cy="2633413"/>
          </a:xfrm>
          <a:prstGeom prst="rect">
            <a:avLst/>
          </a:prstGeom>
          <a:noFill/>
        </p:spPr>
        <p:txBody>
          <a:bodyPr wrap="square">
            <a:spAutoFit/>
          </a:bodyPr>
          <a:lstStyle/>
          <a:p>
            <a:pPr algn="just">
              <a:lnSpc>
                <a:spcPct val="150000"/>
              </a:lnSpc>
            </a:pPr>
            <a:r>
              <a:rPr lang="en-US" sz="1600" b="0" i="0" dirty="0">
                <a:solidFill>
                  <a:schemeClr val="bg1"/>
                </a:solidFill>
                <a:effectLst/>
                <a:latin typeface="Times New Roman" panose="02020603050405020304" pitchFamily="18" charset="0"/>
                <a:cs typeface="Times New Roman" panose="02020603050405020304" pitchFamily="18" charset="0"/>
              </a:rPr>
              <a:t>Greetings to all of you for this presentation on the ELE00152M Practical Robotics module in the academic year 2023–2024, the Navigating Mobile Robot Assessment project is examined in this presentation. A mobile robot that can navigate around indoor areas is what the project aims to build. The project's objectives are to show off the best path design, properly map its surroundings, and avoid impediments. From building the robot chassis to putting sophisticated navigation algorithms into place, the presentation will go over each stage of the project. Technical expertise, original problem-solving, and strong communication are essential to the project's success. An understanding of the robot's design, operation, and navigational problem-solving techniques will be provided during the presentation.</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4D72CA8-AB0B-1DC8-125E-7523E874564A}"/>
              </a:ext>
            </a:extLst>
          </p:cNvPr>
          <p:cNvSpPr txBox="1"/>
          <p:nvPr/>
        </p:nvSpPr>
        <p:spPr>
          <a:xfrm>
            <a:off x="744070" y="520512"/>
            <a:ext cx="6418730" cy="369332"/>
          </a:xfrm>
          <a:prstGeom prst="rect">
            <a:avLst/>
          </a:prstGeom>
          <a:noFill/>
        </p:spPr>
        <p:txBody>
          <a:bodyPr wrap="square">
            <a:spAutoFit/>
          </a:bodyPr>
          <a:lstStyle/>
          <a:p>
            <a:r>
              <a:rPr lang="en-IN" b="1" i="0" u="sng" dirty="0">
                <a:solidFill>
                  <a:schemeClr val="bg1"/>
                </a:solidFill>
                <a:effectLst/>
                <a:latin typeface="Times New Roman" panose="02020603050405020304" pitchFamily="18" charset="0"/>
                <a:cs typeface="Times New Roman" panose="02020603050405020304" pitchFamily="18" charset="0"/>
              </a:rPr>
              <a:t>INTRODUCTION</a:t>
            </a:r>
            <a:endParaRPr lang="en-IN"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690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59F4EE-A6E5-9CB0-F38F-D6986FB56F04}"/>
              </a:ext>
            </a:extLst>
          </p:cNvPr>
          <p:cNvSpPr txBox="1"/>
          <p:nvPr/>
        </p:nvSpPr>
        <p:spPr>
          <a:xfrm>
            <a:off x="304801" y="170330"/>
            <a:ext cx="8248650" cy="5311069"/>
          </a:xfrm>
          <a:prstGeom prst="rect">
            <a:avLst/>
          </a:prstGeom>
          <a:noFill/>
        </p:spPr>
        <p:txBody>
          <a:bodyPr wrap="square">
            <a:spAutoFit/>
          </a:bodyPr>
          <a:lstStyle/>
          <a:p>
            <a:pPr algn="just">
              <a:lnSpc>
                <a:spcPct val="150000"/>
              </a:lnSpc>
            </a:pPr>
            <a:r>
              <a:rPr lang="en-IN" b="1" u="sng" dirty="0">
                <a:solidFill>
                  <a:schemeClr val="bg1"/>
                </a:solidFill>
                <a:latin typeface="Times New Roman" panose="02020603050405020304" pitchFamily="18" charset="0"/>
                <a:cs typeface="Times New Roman" panose="02020603050405020304" pitchFamily="18" charset="0"/>
              </a:rPr>
              <a:t>OVERVIEW OF ROBOTICS</a:t>
            </a:r>
          </a:p>
          <a:p>
            <a:pPr algn="just">
              <a:lnSpc>
                <a:spcPct val="150000"/>
              </a:lnSpc>
            </a:pPr>
            <a:endParaRPr lang="en-IN" b="1" u="sng"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Chassis with Camera and Motor Mounts: Offers a structure for attaching additional parts.</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Raspberry Pi 4: The primary computer used for data processing, algorithm execution, and motion control.</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Arduino Robotics Board (ARB): A robotics application-focused Arduino-based board.</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Pololu</a:t>
            </a:r>
            <a:r>
              <a:rPr lang="en-IN" sz="1600" dirty="0">
                <a:solidFill>
                  <a:schemeClr val="bg1"/>
                </a:solidFill>
                <a:latin typeface="Times New Roman" panose="02020603050405020304" pitchFamily="18" charset="0"/>
                <a:cs typeface="Times New Roman" panose="02020603050405020304" pitchFamily="18" charset="0"/>
              </a:rPr>
              <a:t> TB6612FNG Dual Motor Driver: Manages motor motion, facilitating the operation of differential drives.</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Infrared and Ultrasonic Range Sensors: Crucial for identifying and avoiding obstacles.</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Micro-Metal Gear Motors with Encoders: Drive wheels that offer accurate feedback and control.</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Wheels: Essential to the mobility of the robot, they fit on micro-metal gear motors.</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Other Parts: Contains assembly parts, connections, and structural elements.</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Camera: Connected to the Raspberry Pi to perform vision-based functions including obstacle identification and maze navigation.</a:t>
            </a:r>
          </a:p>
        </p:txBody>
      </p:sp>
      <p:pic>
        <p:nvPicPr>
          <p:cNvPr id="5" name="Picture 4">
            <a:extLst>
              <a:ext uri="{FF2B5EF4-FFF2-40B4-BE49-F238E27FC236}">
                <a16:creationId xmlns:a16="http://schemas.microsoft.com/office/drawing/2014/main" id="{62E16235-6761-468C-0340-D98934A88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1029" y="170330"/>
            <a:ext cx="3300535" cy="1933575"/>
          </a:xfrm>
          <a:prstGeom prst="rect">
            <a:avLst/>
          </a:prstGeom>
        </p:spPr>
      </p:pic>
      <p:pic>
        <p:nvPicPr>
          <p:cNvPr id="7" name="Picture 6">
            <a:extLst>
              <a:ext uri="{FF2B5EF4-FFF2-40B4-BE49-F238E27FC236}">
                <a16:creationId xmlns:a16="http://schemas.microsoft.com/office/drawing/2014/main" id="{D382DD29-EE28-F2BA-809F-D1CE7B41E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6944" y="2190750"/>
            <a:ext cx="3307577" cy="2202656"/>
          </a:xfrm>
          <a:prstGeom prst="rect">
            <a:avLst/>
          </a:prstGeom>
        </p:spPr>
      </p:pic>
      <p:pic>
        <p:nvPicPr>
          <p:cNvPr id="9" name="Picture 8">
            <a:extLst>
              <a:ext uri="{FF2B5EF4-FFF2-40B4-BE49-F238E27FC236}">
                <a16:creationId xmlns:a16="http://schemas.microsoft.com/office/drawing/2014/main" id="{9E7446D7-4D01-69DA-7248-729FC80A2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1029" y="4581525"/>
            <a:ext cx="3324244" cy="2028825"/>
          </a:xfrm>
          <a:prstGeom prst="rect">
            <a:avLst/>
          </a:prstGeom>
        </p:spPr>
      </p:pic>
    </p:spTree>
    <p:extLst>
      <p:ext uri="{BB962C8B-B14F-4D97-AF65-F5344CB8AC3E}">
        <p14:creationId xmlns:p14="http://schemas.microsoft.com/office/powerpoint/2010/main" val="192774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F134B4-3B00-B978-B576-D4D70247011A}"/>
              </a:ext>
            </a:extLst>
          </p:cNvPr>
          <p:cNvSpPr txBox="1"/>
          <p:nvPr/>
        </p:nvSpPr>
        <p:spPr>
          <a:xfrm>
            <a:off x="412376" y="428719"/>
            <a:ext cx="7817223" cy="6463308"/>
          </a:xfrm>
          <a:prstGeom prst="rect">
            <a:avLst/>
          </a:prstGeom>
          <a:noFill/>
        </p:spPr>
        <p:txBody>
          <a:bodyPr wrap="square">
            <a:spAutoFit/>
          </a:bodyPr>
          <a:lstStyle/>
          <a:p>
            <a:pPr algn="just"/>
            <a:r>
              <a:rPr lang="en-IN" b="1" i="0" u="sng" dirty="0">
                <a:solidFill>
                  <a:schemeClr val="bg1"/>
                </a:solidFill>
                <a:effectLst/>
                <a:latin typeface="Times New Roman" panose="02020603050405020304" pitchFamily="18" charset="0"/>
                <a:cs typeface="Times New Roman" panose="02020603050405020304" pitchFamily="18" charset="0"/>
              </a:rPr>
              <a:t>APPROACH OF THE ARDUINO</a:t>
            </a:r>
            <a:endParaRPr lang="en-IN" b="1" u="sng" dirty="0">
              <a:solidFill>
                <a:schemeClr val="bg1"/>
              </a:solidFill>
              <a:latin typeface="Times New Roman" panose="02020603050405020304" pitchFamily="18" charset="0"/>
              <a:cs typeface="Times New Roman" panose="02020603050405020304" pitchFamily="18" charset="0"/>
            </a:endParaRPr>
          </a:p>
          <a:p>
            <a:pPr algn="just"/>
            <a:endParaRPr lang="en-IN" sz="1200"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IR Sensor Readings:</a:t>
            </a:r>
          </a:p>
          <a:p>
            <a:pPr algn="just"/>
            <a:r>
              <a:rPr lang="en-IN" sz="1600" dirty="0">
                <a:solidFill>
                  <a:schemeClr val="bg1"/>
                </a:solidFill>
                <a:latin typeface="Times New Roman" panose="02020603050405020304" pitchFamily="18" charset="0"/>
                <a:cs typeface="Times New Roman" panose="02020603050405020304" pitchFamily="18" charset="0"/>
              </a:rPr>
              <a:t>• Uses </a:t>
            </a:r>
            <a:r>
              <a:rPr lang="en-IN" sz="1600" dirty="0" err="1">
                <a:solidFill>
                  <a:schemeClr val="bg1"/>
                </a:solidFill>
                <a:latin typeface="Times New Roman" panose="02020603050405020304" pitchFamily="18" charset="0"/>
                <a:cs typeface="Times New Roman" panose="02020603050405020304" pitchFamily="18" charset="0"/>
              </a:rPr>
              <a:t>readIRSensorDistance</a:t>
            </a:r>
            <a:r>
              <a:rPr lang="en-IN" sz="1600" dirty="0">
                <a:solidFill>
                  <a:schemeClr val="bg1"/>
                </a:solidFill>
                <a:latin typeface="Times New Roman" panose="02020603050405020304" pitchFamily="18" charset="0"/>
                <a:cs typeface="Times New Roman" panose="02020603050405020304" pitchFamily="18" charset="0"/>
              </a:rPr>
              <a:t> function to read distance values from an IR sensor.</a:t>
            </a:r>
          </a:p>
          <a:p>
            <a:pPr algn="just"/>
            <a:r>
              <a:rPr lang="en-IN" sz="1600" dirty="0">
                <a:solidFill>
                  <a:schemeClr val="bg1"/>
                </a:solidFill>
                <a:latin typeface="Times New Roman" panose="02020603050405020304" pitchFamily="18" charset="0"/>
                <a:cs typeface="Times New Roman" panose="02020603050405020304" pitchFamily="18" charset="0"/>
              </a:rPr>
              <a:t>• Communicates with the sensor using I2C to get the distance in centimetres.</a:t>
            </a:r>
          </a:p>
          <a:p>
            <a:pPr algn="just"/>
            <a:r>
              <a:rPr lang="en-IN" sz="1600" dirty="0">
                <a:solidFill>
                  <a:schemeClr val="bg1"/>
                </a:solidFill>
                <a:latin typeface="Times New Roman" panose="02020603050405020304" pitchFamily="18" charset="0"/>
                <a:cs typeface="Times New Roman" panose="02020603050405020304" pitchFamily="18" charset="0"/>
              </a:rPr>
              <a:t>Ultrasonic Sensor Readings:</a:t>
            </a:r>
          </a:p>
          <a:p>
            <a:pPr algn="just"/>
            <a:r>
              <a:rPr lang="en-IN" sz="1600" dirty="0">
                <a:solidFill>
                  <a:schemeClr val="bg1"/>
                </a:solidFill>
                <a:latin typeface="Times New Roman" panose="02020603050405020304" pitchFamily="18" charset="0"/>
                <a:cs typeface="Times New Roman" panose="02020603050405020304" pitchFamily="18" charset="0"/>
              </a:rPr>
              <a:t>• Uses two ultrasonic sensors (ultra for left and ulra1 for right).</a:t>
            </a:r>
          </a:p>
          <a:p>
            <a:pPr algn="just"/>
            <a:r>
              <a:rPr lang="en-IN" sz="1600" dirty="0">
                <a:solidFill>
                  <a:schemeClr val="bg1"/>
                </a:solidFill>
                <a:latin typeface="Times New Roman" panose="02020603050405020304" pitchFamily="18" charset="0"/>
                <a:cs typeface="Times New Roman" panose="02020603050405020304" pitchFamily="18" charset="0"/>
              </a:rPr>
              <a:t>• Trigger pulses are sent to the sensors, and distances are calculated in centimetres.</a:t>
            </a:r>
          </a:p>
          <a:p>
            <a:pPr algn="just"/>
            <a:r>
              <a:rPr lang="en-IN" sz="1600" dirty="0">
                <a:solidFill>
                  <a:schemeClr val="bg1"/>
                </a:solidFill>
                <a:latin typeface="Times New Roman" panose="02020603050405020304" pitchFamily="18" charset="0"/>
                <a:cs typeface="Times New Roman" panose="02020603050405020304" pitchFamily="18" charset="0"/>
              </a:rPr>
              <a:t>Motor Control:</a:t>
            </a:r>
          </a:p>
          <a:p>
            <a:pPr algn="just"/>
            <a:r>
              <a:rPr lang="en-IN" sz="1600" dirty="0">
                <a:solidFill>
                  <a:schemeClr val="bg1"/>
                </a:solidFill>
                <a:latin typeface="Times New Roman" panose="02020603050405020304" pitchFamily="18" charset="0"/>
                <a:cs typeface="Times New Roman" panose="02020603050405020304" pitchFamily="18" charset="0"/>
              </a:rPr>
              <a:t>• Functions </a:t>
            </a:r>
            <a:r>
              <a:rPr lang="en-IN" sz="1600" dirty="0" err="1">
                <a:solidFill>
                  <a:schemeClr val="bg1"/>
                </a:solidFill>
                <a:latin typeface="Times New Roman" panose="02020603050405020304" pitchFamily="18" charset="0"/>
                <a:cs typeface="Times New Roman" panose="02020603050405020304" pitchFamily="18" charset="0"/>
              </a:rPr>
              <a:t>moveForward</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turnLeft</a:t>
            </a:r>
            <a:r>
              <a:rPr lang="en-IN" sz="1600" dirty="0">
                <a:solidFill>
                  <a:schemeClr val="bg1"/>
                </a:solidFill>
                <a:latin typeface="Times New Roman" panose="02020603050405020304" pitchFamily="18" charset="0"/>
                <a:cs typeface="Times New Roman" panose="02020603050405020304" pitchFamily="18" charset="0"/>
              </a:rPr>
              <a:t>, turnLeft1, turnRight1,turn180 and </a:t>
            </a:r>
            <a:r>
              <a:rPr lang="en-IN" sz="1600" dirty="0" err="1">
                <a:solidFill>
                  <a:schemeClr val="bg1"/>
                </a:solidFill>
                <a:latin typeface="Times New Roman" panose="02020603050405020304" pitchFamily="18" charset="0"/>
                <a:cs typeface="Times New Roman" panose="02020603050405020304" pitchFamily="18" charset="0"/>
              </a:rPr>
              <a:t>turnRight</a:t>
            </a:r>
            <a:r>
              <a:rPr lang="en-IN" sz="1600" dirty="0">
                <a:solidFill>
                  <a:schemeClr val="bg1"/>
                </a:solidFill>
                <a:latin typeface="Times New Roman" panose="02020603050405020304" pitchFamily="18" charset="0"/>
                <a:cs typeface="Times New Roman" panose="02020603050405020304" pitchFamily="18" charset="0"/>
              </a:rPr>
              <a:t> control the robot's movement.</a:t>
            </a:r>
          </a:p>
          <a:p>
            <a:pPr algn="just"/>
            <a:r>
              <a:rPr lang="en-IN" sz="1600" dirty="0">
                <a:solidFill>
                  <a:schemeClr val="bg1"/>
                </a:solidFill>
                <a:latin typeface="Times New Roman" panose="02020603050405020304" pitchFamily="18" charset="0"/>
                <a:cs typeface="Times New Roman" panose="02020603050405020304" pitchFamily="18" charset="0"/>
              </a:rPr>
              <a:t>• Motors are controlled by setting their direction and adjusting the PWM signal for speed.</a:t>
            </a:r>
          </a:p>
          <a:p>
            <a:pPr algn="just"/>
            <a:r>
              <a:rPr lang="en-IN" sz="1600" dirty="0">
                <a:solidFill>
                  <a:schemeClr val="bg1"/>
                </a:solidFill>
                <a:latin typeface="Times New Roman" panose="02020603050405020304" pitchFamily="18" charset="0"/>
                <a:cs typeface="Times New Roman" panose="02020603050405020304" pitchFamily="18" charset="0"/>
              </a:rPr>
              <a:t>Serial Communication:</a:t>
            </a:r>
          </a:p>
          <a:p>
            <a:pPr algn="just"/>
            <a:r>
              <a:rPr lang="en-IN" sz="1600" dirty="0">
                <a:solidFill>
                  <a:schemeClr val="bg1"/>
                </a:solidFill>
                <a:latin typeface="Times New Roman" panose="02020603050405020304" pitchFamily="18" charset="0"/>
                <a:cs typeface="Times New Roman" panose="02020603050405020304" pitchFamily="18" charset="0"/>
              </a:rPr>
              <a:t>• Sensor values are printed to the serial monitor for debugging and monitoring.</a:t>
            </a:r>
          </a:p>
          <a:p>
            <a:pPr algn="just"/>
            <a:r>
              <a:rPr lang="en-IN" sz="1600" dirty="0">
                <a:solidFill>
                  <a:schemeClr val="bg1"/>
                </a:solidFill>
                <a:latin typeface="Times New Roman" panose="02020603050405020304" pitchFamily="18" charset="0"/>
                <a:cs typeface="Times New Roman" panose="02020603050405020304" pitchFamily="18" charset="0"/>
              </a:rPr>
              <a:t>• Distances from IR and ultrasonic sensors, along with control signals from a Raspberry Pi, are sent back to the Raspberry Pi.</a:t>
            </a:r>
          </a:p>
          <a:p>
            <a:pPr algn="just"/>
            <a:r>
              <a:rPr lang="en-IN" sz="1600" dirty="0">
                <a:solidFill>
                  <a:schemeClr val="bg1"/>
                </a:solidFill>
                <a:latin typeface="Times New Roman" panose="02020603050405020304" pitchFamily="18" charset="0"/>
                <a:cs typeface="Times New Roman" panose="02020603050405020304" pitchFamily="18" charset="0"/>
              </a:rPr>
              <a:t>Control Logic:</a:t>
            </a:r>
          </a:p>
          <a:p>
            <a:pPr algn="just"/>
            <a:r>
              <a:rPr lang="en-IN" sz="1600" dirty="0">
                <a:solidFill>
                  <a:schemeClr val="bg1"/>
                </a:solidFill>
                <a:latin typeface="Times New Roman" panose="02020603050405020304" pitchFamily="18" charset="0"/>
                <a:cs typeface="Times New Roman" panose="02020603050405020304" pitchFamily="18" charset="0"/>
              </a:rPr>
              <a:t>• Loop function decides the robot's actions based on the received control signal.</a:t>
            </a:r>
          </a:p>
          <a:p>
            <a:pPr algn="just"/>
            <a:r>
              <a:rPr lang="en-IN" sz="1600" dirty="0">
                <a:solidFill>
                  <a:schemeClr val="bg1"/>
                </a:solidFill>
                <a:latin typeface="Times New Roman" panose="02020603050405020304" pitchFamily="18" charset="0"/>
                <a:cs typeface="Times New Roman" panose="02020603050405020304" pitchFamily="18" charset="0"/>
              </a:rPr>
              <a:t>Cleanup:</a:t>
            </a:r>
          </a:p>
          <a:p>
            <a:pPr algn="just"/>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SerialUpdate</a:t>
            </a:r>
            <a:r>
              <a:rPr lang="en-IN" sz="1600" dirty="0">
                <a:solidFill>
                  <a:schemeClr val="bg1"/>
                </a:solidFill>
                <a:latin typeface="Times New Roman" panose="02020603050405020304" pitchFamily="18" charset="0"/>
                <a:cs typeface="Times New Roman" panose="02020603050405020304" pitchFamily="18" charset="0"/>
              </a:rPr>
              <a:t> function updates the serial communication.</a:t>
            </a:r>
          </a:p>
          <a:p>
            <a:pPr algn="just"/>
            <a:r>
              <a:rPr lang="en-IN" sz="1600" dirty="0">
                <a:solidFill>
                  <a:schemeClr val="bg1"/>
                </a:solidFill>
                <a:latin typeface="Times New Roman" panose="02020603050405020304" pitchFamily="18" charset="0"/>
                <a:cs typeface="Times New Roman" panose="02020603050405020304" pitchFamily="18" charset="0"/>
              </a:rPr>
              <a:t>Enums and Constants:</a:t>
            </a:r>
          </a:p>
          <a:p>
            <a:pPr algn="just"/>
            <a:r>
              <a:rPr lang="en-IN" sz="1600" dirty="0">
                <a:solidFill>
                  <a:schemeClr val="bg1"/>
                </a:solidFill>
                <a:latin typeface="Times New Roman" panose="02020603050405020304" pitchFamily="18" charset="0"/>
                <a:cs typeface="Times New Roman" panose="02020603050405020304" pitchFamily="18" charset="0"/>
              </a:rPr>
              <a:t>• Enums and constants are used for better readability and maintainability of the code.</a:t>
            </a:r>
          </a:p>
          <a:p>
            <a:pPr algn="just"/>
            <a:r>
              <a:rPr lang="en-IN" sz="1600" dirty="0">
                <a:solidFill>
                  <a:schemeClr val="bg1"/>
                </a:solidFill>
                <a:latin typeface="Times New Roman" panose="02020603050405020304" pitchFamily="18" charset="0"/>
                <a:cs typeface="Times New Roman" panose="02020603050405020304" pitchFamily="18" charset="0"/>
              </a:rPr>
              <a:t>Design Approach:</a:t>
            </a:r>
          </a:p>
          <a:p>
            <a:pPr algn="just"/>
            <a:r>
              <a:rPr lang="en-IN" sz="1600" dirty="0">
                <a:solidFill>
                  <a:schemeClr val="bg1"/>
                </a:solidFill>
                <a:latin typeface="Times New Roman" panose="02020603050405020304" pitchFamily="18" charset="0"/>
                <a:cs typeface="Times New Roman" panose="02020603050405020304" pitchFamily="18" charset="0"/>
              </a:rPr>
              <a:t>• The robot’s behaviour is determined by a combination of IR and ultrasonic sensor readings and external control signals.</a:t>
            </a:r>
          </a:p>
        </p:txBody>
      </p:sp>
    </p:spTree>
    <p:extLst>
      <p:ext uri="{BB962C8B-B14F-4D97-AF65-F5344CB8AC3E}">
        <p14:creationId xmlns:p14="http://schemas.microsoft.com/office/powerpoint/2010/main" val="170033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E15FE3-CD03-DA3D-F216-D113A5143ACB}"/>
              </a:ext>
            </a:extLst>
          </p:cNvPr>
          <p:cNvSpPr txBox="1"/>
          <p:nvPr/>
        </p:nvSpPr>
        <p:spPr>
          <a:xfrm>
            <a:off x="89647" y="277227"/>
            <a:ext cx="8785412" cy="6278642"/>
          </a:xfrm>
          <a:prstGeom prst="rect">
            <a:avLst/>
          </a:prstGeom>
          <a:noFill/>
        </p:spPr>
        <p:txBody>
          <a:bodyPr wrap="square">
            <a:spAutoFit/>
          </a:bodyPr>
          <a:lstStyle/>
          <a:p>
            <a:pPr algn="just"/>
            <a:r>
              <a:rPr lang="en-IN" b="1" u="sng" dirty="0">
                <a:solidFill>
                  <a:schemeClr val="bg1"/>
                </a:solidFill>
                <a:latin typeface="Times New Roman" panose="02020603050405020304" pitchFamily="18" charset="0"/>
                <a:cs typeface="Times New Roman" panose="02020603050405020304" pitchFamily="18" charset="0"/>
              </a:rPr>
              <a:t>CAMERA INITIALIZATION AND CONFIGURATION</a:t>
            </a:r>
          </a:p>
          <a:p>
            <a:pPr algn="just"/>
            <a:endParaRPr lang="en-IN" sz="1600" b="1"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Object Detection using </a:t>
            </a:r>
            <a:r>
              <a:rPr lang="en-IN" sz="1600" dirty="0" err="1">
                <a:solidFill>
                  <a:schemeClr val="bg1"/>
                </a:solidFill>
                <a:latin typeface="Times New Roman" panose="02020603050405020304" pitchFamily="18" charset="0"/>
                <a:cs typeface="Times New Roman" panose="02020603050405020304" pitchFamily="18" charset="0"/>
              </a:rPr>
              <a:t>Color</a:t>
            </a:r>
            <a:r>
              <a:rPr lang="en-IN" sz="1600" dirty="0">
                <a:solidFill>
                  <a:schemeClr val="bg1"/>
                </a:solidFill>
                <a:latin typeface="Times New Roman" panose="02020603050405020304" pitchFamily="18" charset="0"/>
                <a:cs typeface="Times New Roman" panose="02020603050405020304" pitchFamily="18" charset="0"/>
              </a:rPr>
              <a:t> Masks</a:t>
            </a:r>
          </a:p>
          <a:p>
            <a:pPr algn="just"/>
            <a:r>
              <a:rPr lang="en-IN" sz="1600" dirty="0">
                <a:solidFill>
                  <a:schemeClr val="bg1"/>
                </a:solidFill>
                <a:latin typeface="Times New Roman" panose="02020603050405020304" pitchFamily="18" charset="0"/>
                <a:cs typeface="Times New Roman" panose="02020603050405020304" pitchFamily="18" charset="0"/>
              </a:rPr>
              <a:t>• Uses </a:t>
            </a:r>
            <a:r>
              <a:rPr lang="en-IN" sz="1600" dirty="0" err="1">
                <a:solidFill>
                  <a:schemeClr val="bg1"/>
                </a:solidFill>
                <a:latin typeface="Times New Roman" panose="02020603050405020304" pitchFamily="18" charset="0"/>
                <a:cs typeface="Times New Roman" panose="02020603050405020304" pitchFamily="18" charset="0"/>
              </a:rPr>
              <a:t>PiRGBArray</a:t>
            </a:r>
            <a:r>
              <a:rPr lang="en-IN" sz="1600" dirty="0">
                <a:solidFill>
                  <a:schemeClr val="bg1"/>
                </a:solidFill>
                <a:latin typeface="Times New Roman" panose="02020603050405020304" pitchFamily="18" charset="0"/>
                <a:cs typeface="Times New Roman" panose="02020603050405020304" pitchFamily="18" charset="0"/>
              </a:rPr>
              <a:t> object for raw RGB image data.</a:t>
            </a:r>
          </a:p>
          <a:p>
            <a:pPr algn="just"/>
            <a:r>
              <a:rPr lang="en-IN" sz="1600" dirty="0">
                <a:solidFill>
                  <a:schemeClr val="bg1"/>
                </a:solidFill>
                <a:latin typeface="Times New Roman" panose="02020603050405020304" pitchFamily="18" charset="0"/>
                <a:cs typeface="Times New Roman" panose="02020603050405020304" pitchFamily="18" charset="0"/>
              </a:rPr>
              <a:t>• Defines four colour masks using HSV colour ranges.</a:t>
            </a:r>
          </a:p>
          <a:p>
            <a:pPr algn="just"/>
            <a:r>
              <a:rPr lang="en-IN" sz="1600" dirty="0">
                <a:solidFill>
                  <a:schemeClr val="bg1"/>
                </a:solidFill>
                <a:latin typeface="Times New Roman" panose="02020603050405020304" pitchFamily="18" charset="0"/>
                <a:cs typeface="Times New Roman" panose="02020603050405020304" pitchFamily="18" charset="0"/>
              </a:rPr>
              <a:t>• Isolates regions of specific colours in the captured frame.</a:t>
            </a:r>
          </a:p>
          <a:p>
            <a:pPr algn="just"/>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Contour Detection and Analysis</a:t>
            </a:r>
          </a:p>
          <a:p>
            <a:pPr algn="just"/>
            <a:r>
              <a:rPr lang="en-IN" sz="1600" dirty="0">
                <a:solidFill>
                  <a:schemeClr val="bg1"/>
                </a:solidFill>
                <a:latin typeface="Times New Roman" panose="02020603050405020304" pitchFamily="18" charset="0"/>
                <a:cs typeface="Times New Roman" panose="02020603050405020304" pitchFamily="18" charset="0"/>
              </a:rPr>
              <a:t>• Finds contours in each colour mask using OpenCV's </a:t>
            </a:r>
            <a:r>
              <a:rPr lang="en-IN" sz="1600" dirty="0" err="1">
                <a:solidFill>
                  <a:schemeClr val="bg1"/>
                </a:solidFill>
                <a:latin typeface="Times New Roman" panose="02020603050405020304" pitchFamily="18" charset="0"/>
                <a:cs typeface="Times New Roman" panose="02020603050405020304" pitchFamily="18" charset="0"/>
              </a:rPr>
              <a:t>findContours</a:t>
            </a:r>
            <a:r>
              <a:rPr lang="en-IN" sz="1600" dirty="0">
                <a:solidFill>
                  <a:schemeClr val="bg1"/>
                </a:solidFill>
                <a:latin typeface="Times New Roman" panose="02020603050405020304" pitchFamily="18" charset="0"/>
                <a:cs typeface="Times New Roman" panose="02020603050405020304" pitchFamily="18" charset="0"/>
              </a:rPr>
              <a:t> function.</a:t>
            </a:r>
          </a:p>
          <a:p>
            <a:pPr algn="just"/>
            <a:r>
              <a:rPr lang="en-IN" sz="1600" dirty="0">
                <a:solidFill>
                  <a:schemeClr val="bg1"/>
                </a:solidFill>
                <a:latin typeface="Times New Roman" panose="02020603050405020304" pitchFamily="18" charset="0"/>
                <a:cs typeface="Times New Roman" panose="02020603050405020304" pitchFamily="18" charset="0"/>
              </a:rPr>
              <a:t>• Calculates contour areas, centroids, and moments of the contours.</a:t>
            </a:r>
          </a:p>
          <a:p>
            <a:pPr algn="just"/>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Shape Recognition</a:t>
            </a:r>
          </a:p>
          <a:p>
            <a:pPr algn="just"/>
            <a:r>
              <a:rPr lang="en-IN" sz="1600" dirty="0">
                <a:solidFill>
                  <a:schemeClr val="bg1"/>
                </a:solidFill>
                <a:latin typeface="Times New Roman" panose="02020603050405020304" pitchFamily="18" charset="0"/>
                <a:cs typeface="Times New Roman" panose="02020603050405020304" pitchFamily="18" charset="0"/>
              </a:rPr>
              <a:t>• Uses several vertices in the contour to identify different shapes.</a:t>
            </a:r>
          </a:p>
          <a:p>
            <a:pPr algn="just"/>
            <a:r>
              <a:rPr lang="en-IN" sz="1600" dirty="0">
                <a:solidFill>
                  <a:schemeClr val="bg1"/>
                </a:solidFill>
                <a:latin typeface="Times New Roman" panose="02020603050405020304" pitchFamily="18" charset="0"/>
                <a:cs typeface="Times New Roman" panose="02020603050405020304" pitchFamily="18" charset="0"/>
              </a:rPr>
              <a:t>• Adds text to the image to label each detected shape.</a:t>
            </a:r>
          </a:p>
          <a:p>
            <a:pPr algn="just"/>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Display and User Interaction</a:t>
            </a:r>
          </a:p>
          <a:p>
            <a:pPr algn="just"/>
            <a:r>
              <a:rPr lang="en-IN" sz="1600" dirty="0">
                <a:solidFill>
                  <a:schemeClr val="bg1"/>
                </a:solidFill>
                <a:latin typeface="Times New Roman" panose="02020603050405020304" pitchFamily="18" charset="0"/>
                <a:cs typeface="Times New Roman" panose="02020603050405020304" pitchFamily="18" charset="0"/>
              </a:rPr>
              <a:t>• Displays processed frame with drawn contours and labelled shapes using OpenCV.</a:t>
            </a:r>
          </a:p>
          <a:p>
            <a:pPr algn="just"/>
            <a:r>
              <a:rPr lang="en-IN" sz="1600" dirty="0">
                <a:solidFill>
                  <a:schemeClr val="bg1"/>
                </a:solidFill>
                <a:latin typeface="Times New Roman" panose="02020603050405020304" pitchFamily="18" charset="0"/>
                <a:cs typeface="Times New Roman" panose="02020603050405020304" pitchFamily="18" charset="0"/>
              </a:rPr>
              <a:t>• Continuously updates frame in a loop.</a:t>
            </a:r>
          </a:p>
          <a:p>
            <a:pPr algn="just"/>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Algorithm Used</a:t>
            </a:r>
          </a:p>
          <a:p>
            <a:pPr algn="just"/>
            <a:r>
              <a:rPr lang="en-IN" sz="1600" dirty="0">
                <a:solidFill>
                  <a:schemeClr val="bg1"/>
                </a:solidFill>
                <a:latin typeface="Times New Roman" panose="02020603050405020304" pitchFamily="18" charset="0"/>
                <a:cs typeface="Times New Roman" panose="02020603050405020304" pitchFamily="18" charset="0"/>
              </a:rPr>
              <a:t>• Contour detection, shape recognition, and basic geometric calculations are the main algorithms.</a:t>
            </a:r>
          </a:p>
          <a:p>
            <a:pPr algn="just"/>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Design Approach</a:t>
            </a:r>
          </a:p>
          <a:p>
            <a:pPr algn="just"/>
            <a:r>
              <a:rPr lang="en-IN" sz="1600" dirty="0">
                <a:solidFill>
                  <a:schemeClr val="bg1"/>
                </a:solidFill>
                <a:latin typeface="Times New Roman" panose="02020603050405020304" pitchFamily="18" charset="0"/>
                <a:cs typeface="Times New Roman" panose="02020603050405020304" pitchFamily="18" charset="0"/>
              </a:rPr>
              <a:t>• Involves real-time video processing, colour-based segmentation, contour analysis, and shape recognition</a:t>
            </a:r>
            <a:r>
              <a:rPr lang="en-IN" sz="1200" dirty="0">
                <a:solidFill>
                  <a:schemeClr val="bg1"/>
                </a:solidFill>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5DB4EEA4-0682-CDCE-BFDD-BB739168A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450" y="277227"/>
            <a:ext cx="3810432" cy="2084973"/>
          </a:xfrm>
          <a:prstGeom prst="rect">
            <a:avLst/>
          </a:prstGeom>
        </p:spPr>
      </p:pic>
    </p:spTree>
    <p:extLst>
      <p:ext uri="{BB962C8B-B14F-4D97-AF65-F5344CB8AC3E}">
        <p14:creationId xmlns:p14="http://schemas.microsoft.com/office/powerpoint/2010/main" val="2842171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4D5E11-C0B4-B1C0-6F0A-987209333EA7}"/>
              </a:ext>
            </a:extLst>
          </p:cNvPr>
          <p:cNvSpPr txBox="1"/>
          <p:nvPr/>
        </p:nvSpPr>
        <p:spPr>
          <a:xfrm>
            <a:off x="161365" y="304800"/>
            <a:ext cx="6724935" cy="5634235"/>
          </a:xfrm>
          <a:prstGeom prst="rect">
            <a:avLst/>
          </a:prstGeom>
          <a:noFill/>
        </p:spPr>
        <p:txBody>
          <a:bodyPr wrap="square">
            <a:spAutoFit/>
          </a:bodyPr>
          <a:lstStyle/>
          <a:p>
            <a:pPr algn="just">
              <a:lnSpc>
                <a:spcPct val="150000"/>
              </a:lnSpc>
            </a:pPr>
            <a:r>
              <a:rPr lang="en-IN" b="1" u="sng" dirty="0">
                <a:solidFill>
                  <a:schemeClr val="bg1"/>
                </a:solidFill>
                <a:latin typeface="Times New Roman" panose="02020603050405020304" pitchFamily="18" charset="0"/>
                <a:cs typeface="Times New Roman" panose="02020603050405020304" pitchFamily="18" charset="0"/>
              </a:rPr>
              <a:t>CONFIGURING AND OUTLINING ROBOTIC GRID MODELS </a:t>
            </a:r>
          </a:p>
          <a:p>
            <a:pPr algn="just">
              <a:lnSpc>
                <a:spcPct val="150000"/>
              </a:lnSpc>
            </a:pPr>
            <a:endParaRPr lang="en-IN" sz="16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Box size and grid dimensions are specified in the grid setup.</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Identifies impediments such as blocked boxes.</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Identifies where the robot's journey starts and finishes.</a:t>
            </a:r>
          </a:p>
          <a:p>
            <a:pPr algn="just">
              <a:lnSpc>
                <a:spcPct val="150000"/>
              </a:lnSpc>
            </a:pPr>
            <a:r>
              <a:rPr lang="en-IN" sz="1600" dirty="0" err="1">
                <a:solidFill>
                  <a:schemeClr val="bg1"/>
                </a:solidFill>
                <a:latin typeface="Times New Roman" panose="02020603050405020304" pitchFamily="18" charset="0"/>
                <a:cs typeface="Times New Roman" panose="02020603050405020304" pitchFamily="18" charset="0"/>
              </a:rPr>
              <a:t>Pygame</a:t>
            </a:r>
            <a:r>
              <a:rPr lang="en-IN" sz="1600" dirty="0">
                <a:solidFill>
                  <a:schemeClr val="bg1"/>
                </a:solidFill>
                <a:latin typeface="Times New Roman" panose="02020603050405020304" pitchFamily="18" charset="0"/>
                <a:cs typeface="Times New Roman" panose="02020603050405020304" pitchFamily="18" charset="0"/>
              </a:rPr>
              <a:t> is started by: </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Setting up </a:t>
            </a:r>
            <a:r>
              <a:rPr lang="en-IN" sz="1600" dirty="0" err="1">
                <a:solidFill>
                  <a:schemeClr val="bg1"/>
                </a:solidFill>
                <a:latin typeface="Times New Roman" panose="02020603050405020304" pitchFamily="18" charset="0"/>
                <a:cs typeface="Times New Roman" panose="02020603050405020304" pitchFamily="18" charset="0"/>
              </a:rPr>
              <a:t>Pygame</a:t>
            </a:r>
            <a:r>
              <a:rPr lang="en-IN" sz="1600" dirty="0">
                <a:solidFill>
                  <a:schemeClr val="bg1"/>
                </a:solidFill>
                <a:latin typeface="Times New Roman" panose="02020603050405020304" pitchFamily="18" charset="0"/>
                <a:cs typeface="Times New Roman" panose="02020603050405020304" pitchFamily="18" charset="0"/>
              </a:rPr>
              <a:t> and creating a window according to the size of the grid.</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Defining the </a:t>
            </a:r>
            <a:r>
              <a:rPr lang="en-IN" sz="1600" dirty="0" err="1">
                <a:solidFill>
                  <a:schemeClr val="bg1"/>
                </a:solidFill>
                <a:latin typeface="Times New Roman" panose="02020603050405020304" pitchFamily="18" charset="0"/>
                <a:cs typeface="Times New Roman" panose="02020603050405020304" pitchFamily="18" charset="0"/>
              </a:rPr>
              <a:t>draw_grid</a:t>
            </a:r>
            <a:r>
              <a:rPr lang="en-IN" sz="1600" dirty="0">
                <a:solidFill>
                  <a:schemeClr val="bg1"/>
                </a:solidFill>
                <a:latin typeface="Times New Roman" panose="02020603050405020304" pitchFamily="18" charset="0"/>
                <a:cs typeface="Times New Roman" panose="02020603050405020304" pitchFamily="18" charset="0"/>
              </a:rPr>
              <a:t> function allows the grid to be shown in the </a:t>
            </a:r>
            <a:r>
              <a:rPr lang="en-IN" sz="1600" dirty="0" err="1">
                <a:solidFill>
                  <a:schemeClr val="bg1"/>
                </a:solidFill>
                <a:latin typeface="Times New Roman" panose="02020603050405020304" pitchFamily="18" charset="0"/>
                <a:cs typeface="Times New Roman" panose="02020603050405020304" pitchFamily="18" charset="0"/>
              </a:rPr>
              <a:t>Pygame</a:t>
            </a:r>
            <a:r>
              <a:rPr lang="en-IN" sz="1600" dirty="0">
                <a:solidFill>
                  <a:schemeClr val="bg1"/>
                </a:solidFill>
                <a:latin typeface="Times New Roman" panose="02020603050405020304" pitchFamily="18" charset="0"/>
                <a:cs typeface="Times New Roman" panose="02020603050405020304" pitchFamily="18" charset="0"/>
              </a:rPr>
              <a:t> window for grid drawing.</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Based on the condition of the grid, draws rectangles.</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Robot Motion: </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Specifies the </a:t>
            </a:r>
            <a:r>
              <a:rPr lang="en-IN" sz="1600" dirty="0" err="1">
                <a:solidFill>
                  <a:schemeClr val="bg1"/>
                </a:solidFill>
                <a:latin typeface="Times New Roman" panose="02020603050405020304" pitchFamily="18" charset="0"/>
                <a:cs typeface="Times New Roman" panose="02020603050405020304" pitchFamily="18" charset="0"/>
              </a:rPr>
              <a:t>move_robot</a:t>
            </a:r>
            <a:r>
              <a:rPr lang="en-IN" sz="1600" dirty="0">
                <a:solidFill>
                  <a:schemeClr val="bg1"/>
                </a:solidFill>
                <a:latin typeface="Times New Roman" panose="02020603050405020304" pitchFamily="18" charset="0"/>
                <a:cs typeface="Times New Roman" panose="02020603050405020304" pitchFamily="18" charset="0"/>
              </a:rPr>
              <a:t> function for simulating robot motion.</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 This assumes that the robot is at coordinates (3, 1).</a:t>
            </a: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The Flood Fill Algorithm searches the grid for a route that leads from the Start to Finish and Finish to Start</a:t>
            </a:r>
          </a:p>
        </p:txBody>
      </p:sp>
      <p:pic>
        <p:nvPicPr>
          <p:cNvPr id="7" name="Picture 6">
            <a:extLst>
              <a:ext uri="{FF2B5EF4-FFF2-40B4-BE49-F238E27FC236}">
                <a16:creationId xmlns:a16="http://schemas.microsoft.com/office/drawing/2014/main" id="{95181B49-2911-2FD4-9A79-C6BAEEB35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301" y="304800"/>
            <a:ext cx="5144334" cy="3014971"/>
          </a:xfrm>
          <a:prstGeom prst="rect">
            <a:avLst/>
          </a:prstGeom>
        </p:spPr>
      </p:pic>
      <p:pic>
        <p:nvPicPr>
          <p:cNvPr id="9" name="Picture 8">
            <a:extLst>
              <a:ext uri="{FF2B5EF4-FFF2-40B4-BE49-F238E27FC236}">
                <a16:creationId xmlns:a16="http://schemas.microsoft.com/office/drawing/2014/main" id="{73A3F079-3E4E-9A4A-9CF8-0B3A39F7C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006" y="3663640"/>
            <a:ext cx="3629444" cy="2511806"/>
          </a:xfrm>
          <a:prstGeom prst="rect">
            <a:avLst/>
          </a:prstGeom>
        </p:spPr>
      </p:pic>
    </p:spTree>
    <p:extLst>
      <p:ext uri="{BB962C8B-B14F-4D97-AF65-F5344CB8AC3E}">
        <p14:creationId xmlns:p14="http://schemas.microsoft.com/office/powerpoint/2010/main" val="2638530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DE1DD3-7FE5-8E51-3123-F2A038E7E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 y="2438400"/>
            <a:ext cx="3170941" cy="990600"/>
          </a:xfrm>
          <a:prstGeom prst="rect">
            <a:avLst/>
          </a:prstGeom>
        </p:spPr>
      </p:pic>
      <p:pic>
        <p:nvPicPr>
          <p:cNvPr id="9" name="Picture 8">
            <a:extLst>
              <a:ext uri="{FF2B5EF4-FFF2-40B4-BE49-F238E27FC236}">
                <a16:creationId xmlns:a16="http://schemas.microsoft.com/office/drawing/2014/main" id="{7B5972C8-062C-B266-FBCD-0AD3B680B59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352426"/>
            <a:ext cx="3422558" cy="1695450"/>
          </a:xfrm>
          <a:prstGeom prst="rect">
            <a:avLst/>
          </a:prstGeom>
        </p:spPr>
      </p:pic>
    </p:spTree>
    <p:extLst>
      <p:ext uri="{BB962C8B-B14F-4D97-AF65-F5344CB8AC3E}">
        <p14:creationId xmlns:p14="http://schemas.microsoft.com/office/powerpoint/2010/main" val="1801536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846</Words>
  <Application>Microsoft Office PowerPoint</Application>
  <PresentationFormat>Widescreen</PresentationFormat>
  <Paragraphs>86</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MS PGothic</vt:lpstr>
      <vt:lpstr>Arial</vt:lpstr>
      <vt:lpstr>Calibri</vt:lpstr>
      <vt:lpstr>Calibri Light</vt:lpstr>
      <vt:lpstr>Century</vt:lpstr>
      <vt:lpstr>Söhne</vt:lpstr>
      <vt:lpstr>Times New Roman</vt:lpstr>
      <vt:lpstr>Office Theme</vt:lpstr>
      <vt:lpstr>NAVIGATING MOBILE ROBOT</vt:lpstr>
      <vt:lpstr>Table of content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MOBILE ROBOT</dc:title>
  <dc:creator>m.sumankulal@gmail.com</dc:creator>
  <cp:lastModifiedBy>m.sumankulal@gmail.com</cp:lastModifiedBy>
  <cp:revision>4</cp:revision>
  <dcterms:created xsi:type="dcterms:W3CDTF">2024-01-20T21:31:20Z</dcterms:created>
  <dcterms:modified xsi:type="dcterms:W3CDTF">2024-01-20T21:48:52Z</dcterms:modified>
</cp:coreProperties>
</file>